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52.jpeg" ContentType="image/jpeg"/>
  <Override PartName="/ppt/media/image50.jpeg" ContentType="image/jpeg"/>
  <Override PartName="/ppt/media/image48.jpeg" ContentType="image/jpeg"/>
  <Override PartName="/ppt/media/image22.jpeg" ContentType="image/jpeg"/>
  <Override PartName="/ppt/media/image6.jpeg" ContentType="image/jpeg"/>
  <Override PartName="/ppt/media/image21.jpeg" ContentType="image/jpeg"/>
  <Override PartName="/ppt/media/image5.jpeg" ContentType="image/jpeg"/>
  <Override PartName="/ppt/media/image16.png" ContentType="image/png"/>
  <Override PartName="/ppt/media/image14.jpeg" ContentType="image/jpeg"/>
  <Override PartName="/ppt/media/image11.png" ContentType="image/png"/>
  <Override PartName="/ppt/media/image13.jpeg" ContentType="image/jpeg"/>
  <Override PartName="/ppt/media/image43.jpeg" ContentType="image/jpeg"/>
  <Override PartName="/ppt/media/image39.png" ContentType="image/png"/>
  <Override PartName="/ppt/media/image45.jpeg" ContentType="image/jpeg"/>
  <Override PartName="/ppt/media/image12.png" ContentType="image/png"/>
  <Override PartName="/ppt/media/image41.jpeg" ContentType="image/jpeg"/>
  <Override PartName="/ppt/media/image4.png" ContentType="image/png"/>
  <Override PartName="/ppt/media/image28.jpeg" ContentType="image/jpeg"/>
  <Override PartName="/ppt/media/image17.jpeg" ContentType="image/jpeg"/>
  <Override PartName="/ppt/media/image3.png" ContentType="image/png"/>
  <Override PartName="/ppt/media/image20.jpeg" ContentType="image/jpeg"/>
  <Override PartName="/ppt/media/image19.jpeg" ContentType="image/jpeg"/>
  <Override PartName="/ppt/media/image1.png" ContentType="image/png"/>
  <Override PartName="/ppt/media/image8.jpeg" ContentType="image/jpeg"/>
  <Override PartName="/ppt/media/image24.jpeg" ContentType="image/jpeg"/>
  <Override PartName="/ppt/media/image49.jpeg" ContentType="image/jpeg"/>
  <Override PartName="/ppt/media/image2.png" ContentType="image/png"/>
  <Override PartName="/ppt/media/image37.png" ContentType="image/png"/>
  <Override PartName="/ppt/media/image7.jpeg" ContentType="image/jpeg"/>
  <Override PartName="/ppt/media/image23.jpeg" ContentType="image/jpeg"/>
  <Override PartName="/ppt/media/image9.png" ContentType="image/png"/>
  <Override PartName="/ppt/media/image18.png" ContentType="image/png"/>
  <Override PartName="/ppt/media/image34.jpeg" ContentType="image/jpeg"/>
  <Override PartName="/ppt/media/image10.jpeg" ContentType="image/jpeg"/>
  <Override PartName="/ppt/media/image25.jpeg" ContentType="image/jpeg"/>
  <Override PartName="/ppt/media/image35.png" ContentType="image/png"/>
  <Override PartName="/ppt/media/image26.jpeg" ContentType="image/jpeg"/>
  <Override PartName="/ppt/media/image29.jpeg" ContentType="image/jpeg"/>
  <Override PartName="/ppt/media/image30.png" ContentType="image/png"/>
  <Override PartName="/ppt/media/image31.jpeg" ContentType="image/jpeg"/>
  <Override PartName="/ppt/media/image47.jpeg" ContentType="image/jpeg"/>
  <Override PartName="/ppt/media/image32.png" ContentType="image/png"/>
  <Override PartName="/ppt/media/image15.jpeg" ContentType="image/jpeg"/>
  <Override PartName="/ppt/media/image33.png" ContentType="image/png"/>
  <Override PartName="/ppt/media/image36.jpeg" ContentType="image/jpeg"/>
  <Override PartName="/ppt/media/image40.jpeg" ContentType="image/jpeg"/>
  <Override PartName="/ppt/media/image27.jpeg" ContentType="image/jpeg"/>
  <Override PartName="/ppt/media/image44.png" ContentType="image/png"/>
  <Override PartName="/ppt/media/image51.jpeg" ContentType="image/jpeg"/>
  <Override PartName="/ppt/media/image38.jpeg" ContentType="image/jpeg"/>
  <Override PartName="/ppt/media/image42.jpeg" ContentType="image/jpeg"/>
  <Override PartName="/ppt/media/image46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x="12192000" cy="6858000"/>
  <p:notesSz cx="7104062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单击编辑备注格式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&lt;页眉&gt;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&lt;日期/时间&gt;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&lt;页脚&gt;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8D631B9-6DE8-4F18-9A85-368707A46EC2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body"/>
          </p:nvPr>
        </p:nvSpPr>
        <p:spPr>
          <a:xfrm>
            <a:off x="711360" y="4925880"/>
            <a:ext cx="5681520" cy="40273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4024440" y="9721800"/>
            <a:ext cx="307620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17E424A-E926-483B-A7A5-8618E424E3A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&lt;编号&gt;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767880" y="3626280"/>
            <a:ext cx="402912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ROS</a:t>
            </a:r>
            <a:r>
              <a:rPr b="1" lang="en-US" sz="48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入门教程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679480" y="4562280"/>
            <a:ext cx="505764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----</a:t>
            </a:r>
            <a:r>
              <a:rPr b="1" lang="en-US" sz="44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3"/>
          <p:cNvSpPr/>
          <p:nvPr/>
        </p:nvSpPr>
        <p:spPr>
          <a:xfrm>
            <a:off x="1085400" y="5437440"/>
            <a:ext cx="312408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主讲教师：</a:t>
            </a:r>
            <a:r>
              <a:rPr b="0" lang="en-US" sz="32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XXX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749520" y="111600"/>
            <a:ext cx="15984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2384280" y="450360"/>
            <a:ext cx="46152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创建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srv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10525320" y="627768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6768000" y="2736000"/>
            <a:ext cx="17928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5"/>
          <p:cNvSpPr/>
          <p:nvPr/>
        </p:nvSpPr>
        <p:spPr>
          <a:xfrm>
            <a:off x="1512000" y="1008000"/>
            <a:ext cx="741528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CMakeLists.txt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中找到如下部分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6"/>
          <p:cNvSpPr/>
          <p:nvPr/>
        </p:nvSpPr>
        <p:spPr>
          <a:xfrm>
            <a:off x="1728000" y="1584000"/>
            <a:ext cx="827928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 generate_messages(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     DEPENDENCIES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     std_msgs    # Or other packages containing msgs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7"/>
          <p:cNvSpPr/>
          <p:nvPr/>
        </p:nvSpPr>
        <p:spPr>
          <a:xfrm>
            <a:off x="1728000" y="3168000"/>
            <a:ext cx="79912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去掉注释并附加上所有你消息文件所依赖的那些含有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.msg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文件的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package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（这个例子是依赖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std_msgs,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不要添加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roscpp,rospy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），结果如下：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8"/>
          <p:cNvSpPr/>
          <p:nvPr/>
        </p:nvSpPr>
        <p:spPr>
          <a:xfrm>
            <a:off x="1800000" y="4104000"/>
            <a:ext cx="590328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generate_messages(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DEPENDENCIES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std_msgs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281520" y="122040"/>
            <a:ext cx="196704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0525320" y="627768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2384280" y="450360"/>
            <a:ext cx="46152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创建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srv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1440000" y="1080000"/>
            <a:ext cx="986328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由于增加了新的消息，所以我们需要重新编译我们的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package: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5"/>
          <p:cNvSpPr/>
          <p:nvPr/>
        </p:nvSpPr>
        <p:spPr>
          <a:xfrm>
            <a:off x="1584000" y="1800000"/>
            <a:ext cx="871128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#In your catkin workspace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$cd ../..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$catkin_make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$cd -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3526200" y="1829520"/>
            <a:ext cx="5330880" cy="3286080"/>
          </a:xfrm>
          <a:custGeom>
            <a:avLst/>
            <a:gdLst/>
            <a:ahLst/>
            <a:rect l="l" t="t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2"/>
          <p:cNvSpPr/>
          <p:nvPr/>
        </p:nvSpPr>
        <p:spPr>
          <a:xfrm>
            <a:off x="287280" y="122040"/>
            <a:ext cx="201276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2592000" y="450360"/>
            <a:ext cx="431928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c++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编写简单服务器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(server)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和客户端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(client)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10525320" y="627768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5"/>
          <p:cNvSpPr/>
          <p:nvPr/>
        </p:nvSpPr>
        <p:spPr>
          <a:xfrm>
            <a:off x="4695480" y="2278440"/>
            <a:ext cx="302796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6"/>
          <p:cNvSpPr/>
          <p:nvPr/>
        </p:nvSpPr>
        <p:spPr>
          <a:xfrm>
            <a:off x="4681800" y="2932560"/>
            <a:ext cx="28440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3.2.2  c++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编写简单服务器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(server)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和客户端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(client)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275400" y="122040"/>
            <a:ext cx="19213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10525320" y="627768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2384280" y="450360"/>
            <a:ext cx="46152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c++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编写简单服务器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(server)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和客户端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(client)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1224000" y="1008000"/>
            <a:ext cx="863928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任务二：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c++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编写简单服务器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(server)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和客户端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(client)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1152000" y="3384000"/>
            <a:ext cx="655128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创建新的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package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，并命名为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beginner_tutorials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6"/>
          <p:cNvSpPr/>
          <p:nvPr/>
        </p:nvSpPr>
        <p:spPr>
          <a:xfrm>
            <a:off x="1224000" y="4045680"/>
            <a:ext cx="6767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$catkin_create_pkg beginner_tutorials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7"/>
          <p:cNvSpPr/>
          <p:nvPr/>
        </p:nvSpPr>
        <p:spPr>
          <a:xfrm>
            <a:off x="1296000" y="5043240"/>
            <a:ext cx="453528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注：此处是在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catkin_ws/src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路径下创建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8"/>
          <p:cNvSpPr/>
          <p:nvPr/>
        </p:nvSpPr>
        <p:spPr>
          <a:xfrm>
            <a:off x="1008000" y="5043240"/>
            <a:ext cx="6335280" cy="428040"/>
          </a:xfrm>
          <a:prstGeom prst="frame">
            <a:avLst>
              <a:gd name="adj1" fmla="val 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9"/>
          <p:cNvSpPr/>
          <p:nvPr/>
        </p:nvSpPr>
        <p:spPr>
          <a:xfrm>
            <a:off x="1224000" y="1872000"/>
            <a:ext cx="770328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我们将创建一个服务器节点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add_two_ints_server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，它将会收到两个整数，并且返回它们的和。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275400" y="122040"/>
            <a:ext cx="19213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0525320" y="627768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2494080" y="450360"/>
            <a:ext cx="46152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c++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编写简单服务器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(server)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和客户端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(client)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1224000" y="1080000"/>
            <a:ext cx="755928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切换目录到新建的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beginner_tutorials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下：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1512000" y="1800000"/>
            <a:ext cx="547128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cd ~/catkin_ws/src/beginner_tutorials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6"/>
          <p:cNvSpPr/>
          <p:nvPr/>
        </p:nvSpPr>
        <p:spPr>
          <a:xfrm>
            <a:off x="1296000" y="2376000"/>
            <a:ext cx="539928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编辑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src/add_two_ints_server.cpp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文件：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7"/>
          <p:cNvSpPr/>
          <p:nvPr/>
        </p:nvSpPr>
        <p:spPr>
          <a:xfrm>
            <a:off x="1512000" y="3024000"/>
            <a:ext cx="34887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src/add_two_ints_server.cpp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8"/>
          <p:cNvSpPr/>
          <p:nvPr/>
        </p:nvSpPr>
        <p:spPr>
          <a:xfrm>
            <a:off x="1512000" y="3816000"/>
            <a:ext cx="467928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将下面的代码复制到文件中，保存后退出：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275400" y="122040"/>
            <a:ext cx="19213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0525320" y="627768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2384280" y="450360"/>
            <a:ext cx="46152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c++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编写简单服务器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(server)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和客户端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(client)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721080" y="718560"/>
            <a:ext cx="9791280" cy="57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#include "ros/ros.h"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#include "beginner_tutorials/AddTwoInts.h"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bool add(beginner_tutorials::AddTwoInts::Request  &amp;req,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beginner_tutorials::AddTwoInts::Response &amp;res)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res.sum = req.a + req.b;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ROS_INFO("request: x=%ld, y=%ld", (long int)req.a, (long int)req.b);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ROS_INFO("sending back response: [%ld]", (long int)res.sum);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return true;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 main(int argc, char **argv)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ros::init(argc, argv, "add_two_ints_server");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ros::NodeHandle n;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ros::ServiceServer service = n.advertiseService("add_two_ints", add);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ROS_INFO("Ready to add two ints.");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ros::spin();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return 0;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275400" y="122040"/>
            <a:ext cx="19213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10525320" y="627768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2384280" y="450360"/>
            <a:ext cx="46152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c++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编写简单服务器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(server)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和客户端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(client)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1368000" y="1080000"/>
            <a:ext cx="741528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接下来创建一个客户端，打开一个终端输入：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5"/>
          <p:cNvSpPr/>
          <p:nvPr/>
        </p:nvSpPr>
        <p:spPr>
          <a:xfrm>
            <a:off x="1711080" y="1813320"/>
            <a:ext cx="39042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src/add_two_ints_client.cpp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6"/>
          <p:cNvSpPr/>
          <p:nvPr/>
        </p:nvSpPr>
        <p:spPr>
          <a:xfrm>
            <a:off x="1440000" y="2811240"/>
            <a:ext cx="619128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将下面的代码复制进去，保存后退出：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275400" y="122040"/>
            <a:ext cx="19213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10525320" y="627768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2384280" y="450360"/>
            <a:ext cx="46152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c++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编写简单服务器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(server)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和客户端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(client)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1008000" y="1080000"/>
            <a:ext cx="10727280" cy="52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#include "ros/ros.h"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#include "beginner_tutorials/AddTwoInts.h"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#include &lt;cstdlib&gt;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 main(int argc, char **argv)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ros::init(argc, argv, "add_two_ints_client");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(argc != 3)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ROS_INFO("usage: add_two_ints_client X Y");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return 1;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ros::NodeHandle n;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ros::ServiceClient client = n.serviceClient&lt;beginner_tutorials::AddTwoInts&gt;("add_two_ints");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beginner_tutorials::AddTwoInts srv;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srv.request.a = atoll(argv[1]);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srv.request.b = atoll(argv[2]);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275400" y="122040"/>
            <a:ext cx="19213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0525320" y="627768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2384280" y="450360"/>
            <a:ext cx="46152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c++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编写简单服务器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(server)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和客户端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(client)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1584000" y="1224000"/>
            <a:ext cx="6407280" cy="34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(client.call(srv))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ROS_INFO("Sum: %ld", (long int)srv.response.sum);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ROS_ERROR("Failed to call service add_two_ints");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return 1;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return 0;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275400" y="122040"/>
            <a:ext cx="19213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10525320" y="627768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2384280" y="450360"/>
            <a:ext cx="46152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c++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编写简单服务器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(server)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和客户端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(client)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1224000" y="1008000"/>
            <a:ext cx="827928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打开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~/catkin_ws/src/beginner_tutorials/CMakeLists.txt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，把下面代码复制到文件末尾，保存，退出：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1440000" y="2088000"/>
            <a:ext cx="8783280" cy="29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add_executable(add_two_ints_server src/add_two_ints_server.cpp)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target_link_libraries(add_two_ints_server ${catkin_LIBRARIES})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add_dependencies(add_two_ints_server beginner_tutorials_gencpp)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add_executable(add_two_ints_client src/add_two_ints_client.cpp)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target_link_libraries(add_two_ints_client ${catkin_LIBRARIES})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add_dependencies(add_two_ints_client beginner_tutorials_gencpp)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>
            <a:off x="1347840" y="4608000"/>
            <a:ext cx="8515440" cy="128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这将会创建两个可执行文件，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add_two_ints_server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和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add_two_ints_client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，默认将会产生在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~/catkin_ws/devel/lib/share/&lt;package name&gt;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目录下，你可以直接运行它们，也可以通过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rosrun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来运行。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326520" y="122040"/>
            <a:ext cx="20653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2486160" y="450360"/>
            <a:ext cx="99036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教学提纲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10525320" y="627768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1032480" y="1234800"/>
            <a:ext cx="383580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通信架构（下）——拓展篇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5"/>
          <p:cNvSpPr/>
          <p:nvPr/>
        </p:nvSpPr>
        <p:spPr>
          <a:xfrm>
            <a:off x="1744920" y="1942200"/>
            <a:ext cx="2999520" cy="48348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6"/>
          <p:cNvSpPr/>
          <p:nvPr/>
        </p:nvSpPr>
        <p:spPr>
          <a:xfrm>
            <a:off x="1045800" y="1940040"/>
            <a:ext cx="74520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3.2.1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7"/>
          <p:cNvSpPr/>
          <p:nvPr/>
        </p:nvSpPr>
        <p:spPr>
          <a:xfrm>
            <a:off x="1726560" y="2526840"/>
            <a:ext cx="5811120" cy="51660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8"/>
          <p:cNvSpPr/>
          <p:nvPr/>
        </p:nvSpPr>
        <p:spPr>
          <a:xfrm>
            <a:off x="1045800" y="2526840"/>
            <a:ext cx="74520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3.2.2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9"/>
          <p:cNvSpPr/>
          <p:nvPr/>
        </p:nvSpPr>
        <p:spPr>
          <a:xfrm>
            <a:off x="1744920" y="1974240"/>
            <a:ext cx="22968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创建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srv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文件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0"/>
          <p:cNvSpPr/>
          <p:nvPr/>
        </p:nvSpPr>
        <p:spPr>
          <a:xfrm>
            <a:off x="1744920" y="2574360"/>
            <a:ext cx="53096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c++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编写简单服务器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(server)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和客户端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(client)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11"/>
          <p:cNvSpPr/>
          <p:nvPr/>
        </p:nvSpPr>
        <p:spPr>
          <a:xfrm>
            <a:off x="1008000" y="3240000"/>
            <a:ext cx="74520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3.2.3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12"/>
          <p:cNvSpPr/>
          <p:nvPr/>
        </p:nvSpPr>
        <p:spPr>
          <a:xfrm>
            <a:off x="1753920" y="3240000"/>
            <a:ext cx="3861360" cy="51660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13"/>
          <p:cNvSpPr/>
          <p:nvPr/>
        </p:nvSpPr>
        <p:spPr>
          <a:xfrm>
            <a:off x="1790640" y="3307680"/>
            <a:ext cx="53096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出现的问题与解决方法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14"/>
          <p:cNvSpPr/>
          <p:nvPr/>
        </p:nvSpPr>
        <p:spPr>
          <a:xfrm>
            <a:off x="1000440" y="3941640"/>
            <a:ext cx="74520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3.2.4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15"/>
          <p:cNvSpPr/>
          <p:nvPr/>
        </p:nvSpPr>
        <p:spPr>
          <a:xfrm>
            <a:off x="1728000" y="3941640"/>
            <a:ext cx="3311280" cy="51660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16"/>
          <p:cNvSpPr/>
          <p:nvPr/>
        </p:nvSpPr>
        <p:spPr>
          <a:xfrm>
            <a:off x="1790640" y="3307680"/>
            <a:ext cx="53096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出现的问题与解决方法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17"/>
          <p:cNvSpPr/>
          <p:nvPr/>
        </p:nvSpPr>
        <p:spPr>
          <a:xfrm>
            <a:off x="1870920" y="3960000"/>
            <a:ext cx="208728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作业与练习题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281520" y="122040"/>
            <a:ext cx="196704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2475360" y="450360"/>
            <a:ext cx="43639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c++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编写简单服务器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(server)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和客户端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(client)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1728000" y="1008000"/>
            <a:ext cx="734328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现在开始构建：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2232000" y="1656000"/>
            <a:ext cx="1871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$cd ~/catkin_ws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5"/>
          <p:cNvSpPr/>
          <p:nvPr/>
        </p:nvSpPr>
        <p:spPr>
          <a:xfrm>
            <a:off x="2232000" y="2232000"/>
            <a:ext cx="2087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$catkin_make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4324680" y="1368000"/>
            <a:ext cx="7554600" cy="434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275400" y="122040"/>
            <a:ext cx="19213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10525320" y="627768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2384280" y="450360"/>
            <a:ext cx="46152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c++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编写简单服务器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(server)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和客户端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(client)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1800000" y="1008000"/>
            <a:ext cx="583128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一切准备就绪，先启动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master: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5"/>
          <p:cNvSpPr/>
          <p:nvPr/>
        </p:nvSpPr>
        <p:spPr>
          <a:xfrm>
            <a:off x="1872000" y="1741680"/>
            <a:ext cx="5327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$roscore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2"/>
          <a:stretch/>
        </p:blipFill>
        <p:spPr>
          <a:xfrm>
            <a:off x="4248000" y="1418040"/>
            <a:ext cx="7018560" cy="398124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3"/>
          <a:stretch/>
        </p:blipFill>
        <p:spPr>
          <a:xfrm>
            <a:off x="4211280" y="5460120"/>
            <a:ext cx="7055280" cy="73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275400" y="122040"/>
            <a:ext cx="19213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0525320" y="627768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2384280" y="450360"/>
            <a:ext cx="46152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c++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编写简单服务器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(server)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和客户端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(client)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2"/>
          <a:stretch/>
        </p:blipFill>
        <p:spPr>
          <a:xfrm>
            <a:off x="432000" y="2702880"/>
            <a:ext cx="11303280" cy="824400"/>
          </a:xfrm>
          <a:prstGeom prst="rect">
            <a:avLst/>
          </a:prstGeom>
          <a:ln>
            <a:noFill/>
          </a:ln>
        </p:spPr>
      </p:pic>
      <p:sp>
        <p:nvSpPr>
          <p:cNvPr id="221" name="CustomShape 4"/>
          <p:cNvSpPr/>
          <p:nvPr/>
        </p:nvSpPr>
        <p:spPr>
          <a:xfrm>
            <a:off x="1080000" y="1152000"/>
            <a:ext cx="712728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另外打开一个终端，运行服务器，出现下图所示结果：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5"/>
          <p:cNvSpPr/>
          <p:nvPr/>
        </p:nvSpPr>
        <p:spPr>
          <a:xfrm>
            <a:off x="1296000" y="1872000"/>
            <a:ext cx="6479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$rosrun beginner_tutorials add_two_ints_server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275400" y="122040"/>
            <a:ext cx="19213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0525320" y="627768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2384280" y="450360"/>
            <a:ext cx="46152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c++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编写简单服务器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(server)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和客户端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(client)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709560" y="2736000"/>
            <a:ext cx="11097720" cy="792720"/>
          </a:xfrm>
          <a:prstGeom prst="rect">
            <a:avLst/>
          </a:prstGeom>
          <a:ln>
            <a:noFill/>
          </a:ln>
        </p:spPr>
      </p:pic>
      <p:sp>
        <p:nvSpPr>
          <p:cNvPr id="227" name="CustomShape 4"/>
          <p:cNvSpPr/>
          <p:nvPr/>
        </p:nvSpPr>
        <p:spPr>
          <a:xfrm>
            <a:off x="1512000" y="1152000"/>
            <a:ext cx="842328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9.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再打开一个终端，运行客户端：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>
            <a:off x="1800000" y="1872000"/>
            <a:ext cx="59752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$rosrun beginner_tutorials add_two_ints_client 1 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275400" y="122040"/>
            <a:ext cx="19213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0525320" y="627768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2384280" y="450360"/>
            <a:ext cx="46152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c++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编写简单服务器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(server)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和客户端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(client)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576000" y="2520000"/>
            <a:ext cx="11159280" cy="1333080"/>
          </a:xfrm>
          <a:prstGeom prst="rect">
            <a:avLst/>
          </a:prstGeom>
          <a:ln>
            <a:noFill/>
          </a:ln>
        </p:spPr>
      </p:pic>
      <p:sp>
        <p:nvSpPr>
          <p:cNvPr id="233" name="CustomShape 4"/>
          <p:cNvSpPr/>
          <p:nvPr/>
        </p:nvSpPr>
        <p:spPr>
          <a:xfrm>
            <a:off x="1224000" y="1008000"/>
            <a:ext cx="856728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返回服务端界面，可以看到如下结果：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1368000" y="1585440"/>
            <a:ext cx="6551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request: x=1, y=3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sending back reponse: [4]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3526200" y="1829520"/>
            <a:ext cx="5330880" cy="3286080"/>
          </a:xfrm>
          <a:custGeom>
            <a:avLst/>
            <a:gdLst/>
            <a:ahLst/>
            <a:rect l="l" t="t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2"/>
          <p:cNvSpPr/>
          <p:nvPr/>
        </p:nvSpPr>
        <p:spPr>
          <a:xfrm>
            <a:off x="287280" y="122040"/>
            <a:ext cx="201276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2466720" y="450360"/>
            <a:ext cx="235656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出现的问题与解决方法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10525320" y="627768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5"/>
          <p:cNvSpPr/>
          <p:nvPr/>
        </p:nvSpPr>
        <p:spPr>
          <a:xfrm>
            <a:off x="4695480" y="2278440"/>
            <a:ext cx="302796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6"/>
          <p:cNvSpPr/>
          <p:nvPr/>
        </p:nvSpPr>
        <p:spPr>
          <a:xfrm>
            <a:off x="4681800" y="2932560"/>
            <a:ext cx="28440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3.2.3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出现的问题与解决方法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281520" y="122040"/>
            <a:ext cx="196704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2475360" y="450360"/>
            <a:ext cx="304308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出现的问题与解决方法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1512000" y="936000"/>
            <a:ext cx="943128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问题的出现与解决方法：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1512000" y="1584000"/>
            <a:ext cx="784728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若出现”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beginner_tutorials/AddTwoInts.h”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头文件不存在的情况，可查看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CMakeLists.txt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文件，添加或修改以下内容：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5"/>
          <p:cNvSpPr/>
          <p:nvPr/>
        </p:nvSpPr>
        <p:spPr>
          <a:xfrm>
            <a:off x="2596680" y="2520000"/>
            <a:ext cx="5178600" cy="162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find_package(catkin REQUIRED COMPONENTS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roscpp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std_msgs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message_generation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6"/>
          <p:cNvSpPr/>
          <p:nvPr/>
        </p:nvSpPr>
        <p:spPr>
          <a:xfrm>
            <a:off x="2664000" y="4565520"/>
            <a:ext cx="2080440" cy="162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add_service_files(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AddTwoInts.srv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   Service1.srv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   Service2.srv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7"/>
          <p:cNvSpPr/>
          <p:nvPr/>
        </p:nvSpPr>
        <p:spPr>
          <a:xfrm>
            <a:off x="1368000" y="2520000"/>
            <a:ext cx="107928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8"/>
          <p:cNvSpPr/>
          <p:nvPr/>
        </p:nvSpPr>
        <p:spPr>
          <a:xfrm>
            <a:off x="1368000" y="4560840"/>
            <a:ext cx="94212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281520" y="122040"/>
            <a:ext cx="196704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2475360" y="450360"/>
            <a:ext cx="304308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出现的问题与解决方法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2086920" y="1045440"/>
            <a:ext cx="525636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generate_messages(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DEPENDENCIES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std_msgs  # Or other packages containing msgs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4"/>
          <p:cNvSpPr/>
          <p:nvPr/>
        </p:nvSpPr>
        <p:spPr>
          <a:xfrm>
            <a:off x="1008000" y="1061640"/>
            <a:ext cx="93420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5"/>
          <p:cNvSpPr/>
          <p:nvPr/>
        </p:nvSpPr>
        <p:spPr>
          <a:xfrm>
            <a:off x="936000" y="2664000"/>
            <a:ext cx="107928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6"/>
          <p:cNvSpPr/>
          <p:nvPr/>
        </p:nvSpPr>
        <p:spPr>
          <a:xfrm>
            <a:off x="2195280" y="2736000"/>
            <a:ext cx="4284000" cy="162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catkin_package(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INCLUDE_DIRS #include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LIBRARIES beginner_tutorials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  CATKIN_DEPENDS other_catkin_pkg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  DEPENDS system_lib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281520" y="122040"/>
            <a:ext cx="196704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2475360" y="450360"/>
            <a:ext cx="304308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出现的问题与解决方法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1904400" y="1152000"/>
            <a:ext cx="291888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include_directories(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include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${catkin_INCLUDE_DIRS}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4"/>
          <p:cNvSpPr/>
          <p:nvPr/>
        </p:nvSpPr>
        <p:spPr>
          <a:xfrm>
            <a:off x="901800" y="1096920"/>
            <a:ext cx="96768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5"/>
          <p:cNvSpPr/>
          <p:nvPr/>
        </p:nvSpPr>
        <p:spPr>
          <a:xfrm>
            <a:off x="1656000" y="2736000"/>
            <a:ext cx="655128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另外将之前创建的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srv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文件夹粘贴到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beginner_tutorials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包下，如下图所示：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2"/>
          <a:stretch/>
        </p:blipFill>
        <p:spPr>
          <a:xfrm>
            <a:off x="1944000" y="3672000"/>
            <a:ext cx="6837840" cy="218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281520" y="122040"/>
            <a:ext cx="196704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2716200" y="459000"/>
            <a:ext cx="246708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出现的问题与解决方法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1296000" y="1154880"/>
            <a:ext cx="68450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若出现”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ros/ros.h”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头文件不存在的情况，可尝试执行以下语句：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2"/>
          <a:stretch/>
        </p:blipFill>
        <p:spPr>
          <a:xfrm>
            <a:off x="1362600" y="2232000"/>
            <a:ext cx="7132680" cy="84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526200" y="1829520"/>
            <a:ext cx="5330880" cy="3286080"/>
          </a:xfrm>
          <a:custGeom>
            <a:avLst/>
            <a:gdLst/>
            <a:ahLst/>
            <a:rect l="l" t="t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"/>
          <p:cNvSpPr/>
          <p:nvPr/>
        </p:nvSpPr>
        <p:spPr>
          <a:xfrm>
            <a:off x="287280" y="122040"/>
            <a:ext cx="201276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2466720" y="450360"/>
            <a:ext cx="196416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创建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srv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10525320" y="627768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5"/>
          <p:cNvSpPr/>
          <p:nvPr/>
        </p:nvSpPr>
        <p:spPr>
          <a:xfrm>
            <a:off x="4695480" y="2278440"/>
            <a:ext cx="302796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6"/>
          <p:cNvSpPr/>
          <p:nvPr/>
        </p:nvSpPr>
        <p:spPr>
          <a:xfrm>
            <a:off x="4681800" y="2932560"/>
            <a:ext cx="28440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3.2.1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创建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srv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526200" y="1829520"/>
            <a:ext cx="5330880" cy="3286080"/>
          </a:xfrm>
          <a:custGeom>
            <a:avLst/>
            <a:gdLst/>
            <a:ahLst/>
            <a:rect l="l" t="t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2"/>
          <p:cNvSpPr/>
          <p:nvPr/>
        </p:nvSpPr>
        <p:spPr>
          <a:xfrm>
            <a:off x="287280" y="122040"/>
            <a:ext cx="201276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2466720" y="450360"/>
            <a:ext cx="196416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作业与练习题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10525320" y="627768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5"/>
          <p:cNvSpPr/>
          <p:nvPr/>
        </p:nvSpPr>
        <p:spPr>
          <a:xfrm>
            <a:off x="4695480" y="2278440"/>
            <a:ext cx="302796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6"/>
          <p:cNvSpPr/>
          <p:nvPr/>
        </p:nvSpPr>
        <p:spPr>
          <a:xfrm>
            <a:off x="4681800" y="2932560"/>
            <a:ext cx="28440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3.2.4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作业与练习题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281520" y="122040"/>
            <a:ext cx="196704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2464560" y="450360"/>
            <a:ext cx="160308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作业与练习题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1512000" y="1080000"/>
            <a:ext cx="771120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1.[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单选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](2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分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下列有关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Service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与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Topic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通信区别的描述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说法错误的是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4"/>
          <p:cNvSpPr/>
          <p:nvPr/>
        </p:nvSpPr>
        <p:spPr>
          <a:xfrm>
            <a:off x="1713960" y="1712160"/>
            <a:ext cx="9770040" cy="195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A.Topic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是异步通信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,Service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是同步通信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多个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Server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可以同时提供同一个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Service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C.Topic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通信是单向的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,Service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是双向的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D.Topic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适用于传感器的消息发布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,Service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适用于偶尔调用的任务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5"/>
          <p:cNvSpPr/>
          <p:nvPr/>
        </p:nvSpPr>
        <p:spPr>
          <a:xfrm>
            <a:off x="1463400" y="3818880"/>
            <a:ext cx="911988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2.[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单选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](2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分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已知一个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service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叫做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'/GetMap',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查看该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service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的类型可以用哪条指令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6"/>
          <p:cNvSpPr/>
          <p:nvPr/>
        </p:nvSpPr>
        <p:spPr>
          <a:xfrm>
            <a:off x="1755360" y="4365360"/>
            <a:ext cx="9547920" cy="182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A.rosservice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echo  /GetMap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B.rosservice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type /GetMap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C.rossrv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type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/GetMap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D.rosservice list /GetMap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281520" y="122040"/>
            <a:ext cx="196704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2464560" y="450360"/>
            <a:ext cx="160308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作业与练习题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1152000" y="960480"/>
            <a:ext cx="98874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3.[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单选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](2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分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已知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`/GetMap`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的类型是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'nav_msgs/GetMap',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要查看该类型的具体格式用哪条指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令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4"/>
          <p:cNvSpPr/>
          <p:nvPr/>
        </p:nvSpPr>
        <p:spPr>
          <a:xfrm>
            <a:off x="1532880" y="1925640"/>
            <a:ext cx="8811720" cy="149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A.rossrv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show /GetMap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B.rossrv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show nav_msgs/GetMap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C.rosservice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show nav_msgs/GetMap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D.rosservice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list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nav_msgs/GetMap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5"/>
          <p:cNvSpPr/>
          <p:nvPr/>
        </p:nvSpPr>
        <p:spPr>
          <a:xfrm>
            <a:off x="1187280" y="3744000"/>
            <a:ext cx="696924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4.[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单选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](2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分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parameter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server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上添加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的方式不包括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6"/>
          <p:cNvSpPr/>
          <p:nvPr/>
        </p:nvSpPr>
        <p:spPr>
          <a:xfrm>
            <a:off x="1440000" y="4456440"/>
            <a:ext cx="10308600" cy="195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通过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rosnode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命令添加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通过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rosparam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命令添加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launch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中添加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通过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的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API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来添加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281520" y="122040"/>
            <a:ext cx="196704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2464560" y="450360"/>
            <a:ext cx="160308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作业与练习题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1296000" y="1080000"/>
            <a:ext cx="469404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5.[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单选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](2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分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关于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Action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的描述错误的是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4"/>
          <p:cNvSpPr/>
          <p:nvPr/>
        </p:nvSpPr>
        <p:spPr>
          <a:xfrm>
            <a:off x="1368000" y="1800000"/>
            <a:ext cx="10095480" cy="195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A.Action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通信的双方也是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Client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和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Server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B.Action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的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Client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可以发送目标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goal,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也可以请求取消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cancel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C.action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文件与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.srv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文件写法一致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D.Action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通常用在长时间的任务中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281520" y="122040"/>
            <a:ext cx="196704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2464560" y="450360"/>
            <a:ext cx="160308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作业与练习题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1258200" y="1774080"/>
            <a:ext cx="9901080" cy="245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现在要设计一个节点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开发路径规划功能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输入是目标点和起始点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输出是路径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适合用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Topic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通信方式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传感器消息发布一般都采用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Topic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形式发布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C.Action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更适合用在执行时间长、并且需要知道状态和结果的场景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机械臂关节逆解适合用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Service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通信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4"/>
          <p:cNvSpPr/>
          <p:nvPr/>
        </p:nvSpPr>
        <p:spPr>
          <a:xfrm>
            <a:off x="1153440" y="1010880"/>
            <a:ext cx="546984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6.[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多选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](5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分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关于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通信方式的描述正确的是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4183920" y="2270880"/>
            <a:ext cx="3709080" cy="15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9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谢    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281520" y="122040"/>
            <a:ext cx="196704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10525320" y="627768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2466720" y="450360"/>
            <a:ext cx="196416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创建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srv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1296720" y="1227960"/>
            <a:ext cx="719856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创建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srv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文件夹：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5"/>
          <p:cNvSpPr/>
          <p:nvPr/>
        </p:nvSpPr>
        <p:spPr>
          <a:xfrm>
            <a:off x="1656000" y="1292760"/>
            <a:ext cx="60465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$cd ~/catkin_ws/src/beginner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$roscd beginner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$mkdir srv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1800000" y="2664000"/>
            <a:ext cx="6780240" cy="2617920"/>
          </a:xfrm>
          <a:prstGeom prst="rect">
            <a:avLst/>
          </a:prstGeom>
          <a:ln>
            <a:noFill/>
          </a:ln>
        </p:spPr>
      </p:pic>
      <p:sp>
        <p:nvSpPr>
          <p:cNvPr id="111" name="CustomShape 6"/>
          <p:cNvSpPr/>
          <p:nvPr/>
        </p:nvSpPr>
        <p:spPr>
          <a:xfrm>
            <a:off x="1368000" y="864000"/>
            <a:ext cx="496728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任务一：创建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srv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文件：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281520" y="122040"/>
            <a:ext cx="196704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10525320" y="627768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2466720" y="450360"/>
            <a:ext cx="196416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创建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srv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1440000" y="1008000"/>
            <a:ext cx="8062920" cy="42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使用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roscp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命令从其他的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package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中复制一个服务：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5"/>
          <p:cNvSpPr/>
          <p:nvPr/>
        </p:nvSpPr>
        <p:spPr>
          <a:xfrm>
            <a:off x="1656000" y="1584000"/>
            <a:ext cx="7054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$roscp rospy_tutorials AddTwoInts.srv srv/AddTwoInts.srv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1512000" y="2121480"/>
            <a:ext cx="10510920" cy="46944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tretch/>
        </p:blipFill>
        <p:spPr>
          <a:xfrm>
            <a:off x="1659240" y="2952000"/>
            <a:ext cx="4027680" cy="219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281520" y="122040"/>
            <a:ext cx="196704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10525320" y="627768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2466720" y="450360"/>
            <a:ext cx="196416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创建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srv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4"/>
          <p:cNvSpPr/>
          <p:nvPr/>
        </p:nvSpPr>
        <p:spPr>
          <a:xfrm>
            <a:off x="1008000" y="1008000"/>
            <a:ext cx="7558560" cy="68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CMakeLists.txt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文件中进行一些修改：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5"/>
          <p:cNvSpPr/>
          <p:nvPr/>
        </p:nvSpPr>
        <p:spPr>
          <a:xfrm>
            <a:off x="1440000" y="1548000"/>
            <a:ext cx="6767280" cy="5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CMakeLists.txt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文件中增加对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message_generation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的依赖：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6"/>
          <p:cNvSpPr/>
          <p:nvPr/>
        </p:nvSpPr>
        <p:spPr>
          <a:xfrm>
            <a:off x="1584000" y="2232000"/>
            <a:ext cx="6983280" cy="13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find_package(catkin REQUIRED COMPONENTS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roscpp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std_msgs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message_generation)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7"/>
          <p:cNvSpPr/>
          <p:nvPr/>
        </p:nvSpPr>
        <p:spPr>
          <a:xfrm>
            <a:off x="1584000" y="4248000"/>
            <a:ext cx="712728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注：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message_generation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对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msg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和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srv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都起作用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775440" y="111600"/>
            <a:ext cx="15984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10525320" y="627768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2466720" y="450360"/>
            <a:ext cx="196416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创建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srv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2448000" y="1152000"/>
            <a:ext cx="38797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删掉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，去除对下边语句的注释：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5"/>
          <p:cNvSpPr/>
          <p:nvPr/>
        </p:nvSpPr>
        <p:spPr>
          <a:xfrm>
            <a:off x="2160000" y="1800000"/>
            <a:ext cx="8351280" cy="13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 add_service_files(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      FILES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      Service1.srv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      Service2.srv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6"/>
          <p:cNvSpPr/>
          <p:nvPr/>
        </p:nvSpPr>
        <p:spPr>
          <a:xfrm>
            <a:off x="2448000" y="3456000"/>
            <a:ext cx="611928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用你自己的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srv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文件名替换掉那些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Service*.srv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文件：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7"/>
          <p:cNvSpPr/>
          <p:nvPr/>
        </p:nvSpPr>
        <p:spPr>
          <a:xfrm>
            <a:off x="2304000" y="4248000"/>
            <a:ext cx="575928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add_service_files(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AddTwoInts.srv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749520" y="111600"/>
            <a:ext cx="15984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2384280" y="450360"/>
            <a:ext cx="46152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创建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srv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10525320" y="627768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1440000" y="1008000"/>
            <a:ext cx="748728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使用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rossrv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命令，检查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是否能够识别该服务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1800000" y="1656000"/>
            <a:ext cx="5615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$rossrv show beginner/AddTwoInts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2"/>
          <a:stretch/>
        </p:blipFill>
        <p:spPr>
          <a:xfrm>
            <a:off x="1368000" y="2448000"/>
            <a:ext cx="10377720" cy="143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287280" y="122040"/>
            <a:ext cx="201276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2466720" y="450360"/>
            <a:ext cx="196416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创建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srv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文件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10525320" y="627768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1944000" y="1008000"/>
            <a:ext cx="8711280" cy="68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跟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rosmsg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类似，你也可以不指定具体的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package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名来查找服务文件：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$rossrv show AddTwoInts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1501560" y="2031840"/>
            <a:ext cx="10449720" cy="351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1466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2017-08-03T09:01:00Z</dcterms:created>
  <dc:creator>kingsoft</dc:creator>
  <dc:description/>
  <dc:language>zh-CN</dc:language>
  <cp:lastModifiedBy/>
  <dcterms:modified xsi:type="dcterms:W3CDTF">2018-07-26T16:45:58Z</dcterms:modified>
  <cp:revision>445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2052-11.1.0.7711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宽屏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24</vt:i4>
  </property>
</Properties>
</file>